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23"/>
  </p:notesMasterIdLst>
  <p:handoutMasterIdLst>
    <p:handoutMasterId r:id="rId24"/>
  </p:handoutMasterIdLst>
  <p:sldIdLst>
    <p:sldId id="257" r:id="rId5"/>
    <p:sldId id="1755" r:id="rId6"/>
    <p:sldId id="1836" r:id="rId7"/>
    <p:sldId id="1840" r:id="rId8"/>
    <p:sldId id="1841" r:id="rId9"/>
    <p:sldId id="1842" r:id="rId10"/>
    <p:sldId id="1838" r:id="rId11"/>
    <p:sldId id="1716" r:id="rId12"/>
    <p:sldId id="1849" r:id="rId13"/>
    <p:sldId id="1848" r:id="rId14"/>
    <p:sldId id="1847" r:id="rId15"/>
    <p:sldId id="1839" r:id="rId16"/>
    <p:sldId id="1843" r:id="rId17"/>
    <p:sldId id="1837" r:id="rId18"/>
    <p:sldId id="1726" r:id="rId19"/>
    <p:sldId id="1846" r:id="rId20"/>
    <p:sldId id="1789" r:id="rId21"/>
    <p:sldId id="1845" r:id="rId2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</p14:sldIdLst>
        </p14:section>
        <p14:section name=".NET" id="{3C72A597-38AE-40A6-B238-92D739BCADE3}">
          <p14:sldIdLst>
            <p14:sldId id="1836"/>
            <p14:sldId id="1840"/>
            <p14:sldId id="1841"/>
            <p14:sldId id="1842"/>
          </p14:sldIdLst>
        </p14:section>
        <p14:section name="Angular" id="{A7FC1A8E-598F-4032-B825-FE284B83A301}">
          <p14:sldIdLst>
            <p14:sldId id="1838"/>
            <p14:sldId id="1716"/>
            <p14:sldId id="1849"/>
            <p14:sldId id="1848"/>
            <p14:sldId id="1847"/>
            <p14:sldId id="1839"/>
            <p14:sldId id="1843"/>
          </p14:sldIdLst>
        </p14:section>
        <p14:section name="Web" id="{ECF2404C-5413-4661-A8D1-5CA72C41BCB8}">
          <p14:sldIdLst>
            <p14:sldId id="1837"/>
            <p14:sldId id="1726"/>
            <p14:sldId id="1846"/>
          </p14:sldIdLst>
        </p14:section>
        <p14:section name="Annexe" id="{CF3F04AB-7D1E-4581-9149-F795ADC87016}">
          <p14:sldIdLst>
            <p14:sldId id="1789"/>
            <p14:sldId id="184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662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angular.dev/essentials/signals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earnrxjs.io/learn-rxjs/operators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ass-lang.com/" TargetMode="External"/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getbootstrap.com/docs/3.4/getting-started/" TargetMode="External"/><Relationship Id="rId3" Type="http://schemas.openxmlformats.org/officeDocument/2006/relationships/hyperlink" Target="https://sass-lang.com/guide" TargetMode="External"/><Relationship Id="rId7" Type="http://schemas.openxmlformats.org/officeDocument/2006/relationships/hyperlink" Target="https://valor-software.com/ngx-bootstrap/#/components" TargetMode="External"/><Relationship Id="rId2" Type="http://schemas.openxmlformats.org/officeDocument/2006/relationships/hyperlink" Target="https://lesscss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s.devexpress.com/Documentation/Guide/Angular_Components/Getting_Started/Add_DevExtreme_to_an_Angular_CLI_Application/" TargetMode="External"/><Relationship Id="rId11" Type="http://schemas.openxmlformats.org/officeDocument/2006/relationships/hyperlink" Target="https://ionicframework.com/docs/components" TargetMode="External"/><Relationship Id="rId5" Type="http://schemas.openxmlformats.org/officeDocument/2006/relationships/hyperlink" Target="https://postcss.org/" TargetMode="External"/><Relationship Id="rId10" Type="http://schemas.openxmlformats.org/officeDocument/2006/relationships/hyperlink" Target="https://www.syncfusion.com/" TargetMode="External"/><Relationship Id="rId4" Type="http://schemas.openxmlformats.org/officeDocument/2006/relationships/hyperlink" Target="https://stylus-lang.com/" TargetMode="External"/><Relationship Id="rId9" Type="http://schemas.openxmlformats.org/officeDocument/2006/relationships/hyperlink" Target="https://bulma.io/documentatio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mmon/NgIf" TargetMode="External"/><Relationship Id="rId2" Type="http://schemas.openxmlformats.org/officeDocument/2006/relationships/hyperlink" Target="https://angular.io/api/common/NgForOf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fr-FR"/>
              <a:t>Technology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3551149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fr-FR" sz="24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F48D4E-D09E-C782-3B47-F44BD8A98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5D4DB38-77F2-3ABE-2AE3-92238B21AF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10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0B0CA8-DB78-BD33-0BF4-4E80C95DC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32D84AE3-A246-191C-F76A-D4300527D5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E43C7477-0ADD-DA13-655E-A29E68223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Version </a:t>
            </a:r>
            <a:r>
              <a:rPr lang="fr-FR" dirty="0" err="1"/>
              <a:t>History</a:t>
            </a:r>
            <a:endParaRPr lang="fr-FR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BC89BB6-78F7-DF15-B158-C5A3A7D66FB0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5" y="3772715"/>
            <a:ext cx="5145087" cy="1274941"/>
          </a:xfrm>
          <a:prstGeom prst="roundRect">
            <a:avLst>
              <a:gd name="adj" fmla="val 167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14</a:t>
            </a:r>
            <a:endParaRPr lang="en-US" sz="1800" dirty="0">
              <a:solidFill>
                <a:schemeClr val="tx2"/>
              </a:solidFill>
            </a:endParaRP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Stand-alone Component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A3F1D704-0E40-7F43-1C0D-8A7D8D7D1337}"/>
              </a:ext>
            </a:extLst>
          </p:cNvPr>
          <p:cNvSpPr txBox="1">
            <a:spLocks/>
          </p:cNvSpPr>
          <p:nvPr/>
        </p:nvSpPr>
        <p:spPr>
          <a:xfrm>
            <a:off x="6135686" y="5181600"/>
            <a:ext cx="5144311" cy="828592"/>
          </a:xfrm>
          <a:prstGeom prst="roundRect">
            <a:avLst>
              <a:gd name="adj" fmla="val 2298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9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AOT compilation become default (JIT deprecate)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2" name="Espace réservé du texte 8">
            <a:extLst>
              <a:ext uri="{FF2B5EF4-FFF2-40B4-BE49-F238E27FC236}">
                <a16:creationId xmlns:a16="http://schemas.microsoft.com/office/drawing/2014/main" id="{F3262D8F-D6A2-D740-C4CD-014BF509DE43}"/>
              </a:ext>
            </a:extLst>
          </p:cNvPr>
          <p:cNvSpPr txBox="1">
            <a:spLocks/>
          </p:cNvSpPr>
          <p:nvPr/>
        </p:nvSpPr>
        <p:spPr>
          <a:xfrm>
            <a:off x="837426" y="1958670"/>
            <a:ext cx="5145086" cy="1925072"/>
          </a:xfrm>
          <a:prstGeom prst="roundRect">
            <a:avLst>
              <a:gd name="adj" fmla="val 1133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18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Content Projection (&lt;ng-content&gt; default)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Router &amp; </a:t>
            </a:r>
            <a:r>
              <a:rPr lang="fr-FR" sz="1600" b="0" dirty="0" err="1"/>
              <a:t>Redirects</a:t>
            </a:r>
            <a:r>
              <a:rPr lang="fr-FR" sz="1600" b="0" dirty="0"/>
              <a:t> </a:t>
            </a:r>
            <a:r>
              <a:rPr lang="fr-FR" sz="1600" b="0" u="sng" dirty="0"/>
              <a:t>as Observable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SSR &amp; </a:t>
            </a:r>
            <a:r>
              <a:rPr lang="fr-FR" sz="1600" b="0" dirty="0" err="1"/>
              <a:t>Debug</a:t>
            </a:r>
            <a:r>
              <a:rPr lang="fr-FR" sz="1600" b="0" dirty="0"/>
              <a:t>. </a:t>
            </a:r>
            <a:r>
              <a:rPr lang="fr-FR" sz="1600" b="0" dirty="0" err="1"/>
              <a:t>Improvements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Zoneless</a:t>
            </a:r>
            <a:r>
              <a:rPr lang="fr-FR" sz="1600" b="0" dirty="0"/>
              <a:t> change </a:t>
            </a:r>
            <a:r>
              <a:rPr lang="fr-FR" sz="1600" b="0" dirty="0" err="1"/>
              <a:t>detection</a:t>
            </a:r>
            <a:r>
              <a:rPr lang="fr-FR" sz="1600" b="0" dirty="0"/>
              <a:t> (Expé)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HttpClientModule</a:t>
            </a:r>
            <a:r>
              <a:rPr lang="fr-FR" sz="1600" b="0" dirty="0"/>
              <a:t> =&gt; client HTTP Api (</a:t>
            </a:r>
            <a:r>
              <a:rPr lang="fr-FR" sz="1600" b="0" dirty="0" err="1"/>
              <a:t>interceptors</a:t>
            </a:r>
            <a:r>
              <a:rPr lang="fr-FR" sz="1600" b="0" dirty="0"/>
              <a:t>)</a:t>
            </a:r>
          </a:p>
        </p:txBody>
      </p:sp>
      <p:sp>
        <p:nvSpPr>
          <p:cNvPr id="5" name="Espace réservé du texte 8">
            <a:extLst>
              <a:ext uri="{FF2B5EF4-FFF2-40B4-BE49-F238E27FC236}">
                <a16:creationId xmlns:a16="http://schemas.microsoft.com/office/drawing/2014/main" id="{382A7BDF-A4B1-A7F7-471E-4668A48B93F5}"/>
              </a:ext>
            </a:extLst>
          </p:cNvPr>
          <p:cNvSpPr txBox="1">
            <a:spLocks/>
          </p:cNvSpPr>
          <p:nvPr/>
        </p:nvSpPr>
        <p:spPr>
          <a:xfrm>
            <a:off x="6135686" y="2573180"/>
            <a:ext cx="5144311" cy="1054923"/>
          </a:xfrm>
          <a:prstGeom prst="roundRect">
            <a:avLst>
              <a:gd name="adj" fmla="val 1468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15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Evo 1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Evo 2</a:t>
            </a:r>
            <a:endParaRPr lang="fr-FR" sz="1600" b="0" dirty="0"/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93FE1D18-E1D3-8BA3-4AD8-34AE0727B6F8}"/>
              </a:ext>
            </a:extLst>
          </p:cNvPr>
          <p:cNvSpPr txBox="1">
            <a:spLocks/>
          </p:cNvSpPr>
          <p:nvPr/>
        </p:nvSpPr>
        <p:spPr>
          <a:xfrm>
            <a:off x="837426" y="4085119"/>
            <a:ext cx="5144311" cy="1925072"/>
          </a:xfrm>
          <a:prstGeom prst="roundRect">
            <a:avLst>
              <a:gd name="adj" fmla="val 1133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17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Deferrable Views (@defer)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SSR. move package (universal deprecated)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Builder. Vite &amp; </a:t>
            </a:r>
            <a:r>
              <a:rPr lang="fr-FR" sz="1600" b="0" dirty="0" err="1"/>
              <a:t>esbuild</a:t>
            </a:r>
            <a:r>
              <a:rPr lang="fr-FR" sz="1600" b="0" dirty="0"/>
              <a:t> </a:t>
            </a:r>
            <a:r>
              <a:rPr lang="fr-FR" sz="1600" b="0" dirty="0" err="1"/>
              <a:t>become</a:t>
            </a:r>
            <a:r>
              <a:rPr lang="fr-FR" sz="1600" b="0" dirty="0"/>
              <a:t> default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Debug</a:t>
            </a:r>
            <a:r>
              <a:rPr lang="fr-FR" sz="1600" b="0" dirty="0"/>
              <a:t>. </a:t>
            </a:r>
            <a:r>
              <a:rPr lang="fr-FR" sz="1600" b="0" dirty="0" err="1"/>
              <a:t>Inspect</a:t>
            </a:r>
            <a:r>
              <a:rPr lang="fr-FR" sz="1600" b="0" dirty="0"/>
              <a:t> </a:t>
            </a:r>
            <a:r>
              <a:rPr lang="fr-FR" sz="1600" b="0" dirty="0" err="1"/>
              <a:t>injectorTree</a:t>
            </a:r>
            <a:r>
              <a:rPr lang="fr-FR" sz="1600" b="0" dirty="0"/>
              <a:t> of compo° in </a:t>
            </a:r>
            <a:r>
              <a:rPr lang="fr-FR" sz="1600" b="0" dirty="0" err="1"/>
              <a:t>devtools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View</a:t>
            </a:r>
            <a:r>
              <a:rPr lang="fr-FR" sz="1600" b="0" dirty="0"/>
              <a:t> Transition (Expé)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DFAFE69-18FA-E7B8-A0D4-BB6C4751E8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5648"/>
            <a:ext cx="5144311" cy="693992"/>
          </a:xfrm>
          <a:prstGeom prst="roundRect">
            <a:avLst>
              <a:gd name="adj" fmla="val 1976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19</a:t>
            </a:r>
            <a:endParaRPr lang="en-GB" dirty="0"/>
          </a:p>
        </p:txBody>
      </p:sp>
      <p:sp>
        <p:nvSpPr>
          <p:cNvPr id="15" name="Espace réservé du texte 8">
            <a:extLst>
              <a:ext uri="{FF2B5EF4-FFF2-40B4-BE49-F238E27FC236}">
                <a16:creationId xmlns:a16="http://schemas.microsoft.com/office/drawing/2014/main" id="{D7F8165E-9E2E-7B45-66DA-5ADC7BA75760}"/>
              </a:ext>
            </a:extLst>
          </p:cNvPr>
          <p:cNvSpPr txBox="1">
            <a:spLocks/>
          </p:cNvSpPr>
          <p:nvPr/>
        </p:nvSpPr>
        <p:spPr>
          <a:xfrm>
            <a:off x="6135685" y="1085646"/>
            <a:ext cx="5144311" cy="1342922"/>
          </a:xfrm>
          <a:prstGeom prst="roundRect">
            <a:avLst>
              <a:gd name="adj" fmla="val 1298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/>
              <a:t>16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>
                <a:hlinkClick r:id="rId2"/>
              </a:rPr>
              <a:t>Angular Signals</a:t>
            </a:r>
            <a:r>
              <a:rPr lang="fr-FR" sz="1600" b="0"/>
              <a:t>. Lightweight StateMngt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/>
              <a:t>Self-closing tags &lt;elt attr=« val » /&gt;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/>
              <a:t>Route param mapping</a:t>
            </a:r>
            <a:endParaRPr lang="fr-FR" sz="1600" b="0" dirty="0"/>
          </a:p>
        </p:txBody>
      </p:sp>
    </p:spTree>
    <p:extLst>
      <p:ext uri="{BB962C8B-B14F-4D97-AF65-F5344CB8AC3E}">
        <p14:creationId xmlns:p14="http://schemas.microsoft.com/office/powerpoint/2010/main" val="3902642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2426D-6FD6-6BFE-879F-8C4ED3102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F444E-40D5-C0BF-C926-C2D3C96090C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4889103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</a:t>
            </a:r>
            <a:r>
              <a:rPr lang="fr-FR" dirty="0" err="1"/>
              <a:t>field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8EF402F-F99B-A6DB-4825-C84816C37F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11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849A10-3CF8-025B-4334-98F7F654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BE4AFB4E-A517-EC9F-9DC0-8E7F3FFCAA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9124B2D-38EA-6D56-3E46-129A3EBDA44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Bootstrap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/>
              <a:t>Use Bootstrap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angular</a:t>
            </a:r>
            <a:r>
              <a:rPr lang="fr-FR" dirty="0"/>
              <a:t> =&gt; </a:t>
            </a:r>
            <a:r>
              <a:rPr lang="fr-FR" dirty="0" err="1"/>
              <a:t>angular</a:t>
            </a:r>
            <a:r>
              <a:rPr lang="fr-FR" dirty="0"/>
              <a:t> bootstrap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dirty="0" err="1"/>
              <a:t>Fournit</a:t>
            </a:r>
            <a:r>
              <a:rPr lang="en-GB" dirty="0"/>
              <a:t> </a:t>
            </a:r>
            <a:r>
              <a:rPr lang="en-GB" dirty="0" err="1"/>
              <a:t>classe</a:t>
            </a:r>
            <a:r>
              <a:rPr lang="en-GB" dirty="0"/>
              <a:t> “{property}{sides}-{breakpoint}{size}”</a:t>
            </a:r>
          </a:p>
          <a:p>
            <a:pPr marL="365760" lvl="2" indent="-274320" fontAlgn="base">
              <a:spcBef>
                <a:spcPts val="0"/>
              </a:spcBef>
            </a:pPr>
            <a:r>
              <a:rPr lang="en-GB" dirty="0"/>
              <a:t>{property} : m, p</a:t>
            </a:r>
          </a:p>
          <a:p>
            <a:pPr marL="365760" lvl="2" indent="-274320" fontAlgn="base">
              <a:spcBef>
                <a:spcPts val="0"/>
              </a:spcBef>
            </a:pPr>
            <a:r>
              <a:rPr lang="en-GB" dirty="0"/>
              <a:t>{sides} : top, bottom, left, </a:t>
            </a:r>
            <a:r>
              <a:rPr lang="en-GB" dirty="0" err="1"/>
              <a:t>x,y</a:t>
            </a:r>
            <a:endParaRPr lang="en-GB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72036DD7-D108-1346-2C01-CA136044B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Web Component</a:t>
            </a:r>
          </a:p>
        </p:txBody>
      </p:sp>
    </p:spTree>
    <p:extLst>
      <p:ext uri="{BB962C8B-B14F-4D97-AF65-F5344CB8AC3E}">
        <p14:creationId xmlns:p14="http://schemas.microsoft.com/office/powerpoint/2010/main" val="2835429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4889103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err="1"/>
              <a:t>RxJS</a:t>
            </a:r>
            <a:endParaRPr lang="fr-FR" dirty="0"/>
          </a:p>
          <a:p>
            <a:pPr marL="0" indent="0" algn="ctr">
              <a:buNone/>
            </a:pPr>
            <a:r>
              <a:rPr lang="fr-FR" dirty="0" err="1"/>
              <a:t>Reactive</a:t>
            </a:r>
            <a:r>
              <a:rPr lang="fr-FR" dirty="0"/>
              <a:t> Extensions Lib for 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Références : </a:t>
            </a:r>
            <a:r>
              <a:rPr lang="fr-FR" dirty="0">
                <a:hlinkClick r:id="rId2"/>
              </a:rPr>
              <a:t>Link</a:t>
            </a:r>
            <a:r>
              <a:rPr lang="fr-FR" dirty="0"/>
              <a:t> 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/>
              <a:t>Promise (One time)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/>
              <a:t>Observable (Unicast) 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 err="1"/>
              <a:t>Subject</a:t>
            </a:r>
            <a:r>
              <a:rPr lang="fr-FR" dirty="0"/>
              <a:t> (</a:t>
            </a:r>
            <a:r>
              <a:rPr lang="fr-FR" dirty="0" err="1"/>
              <a:t>multicasting</a:t>
            </a:r>
            <a:r>
              <a:rPr lang="fr-FR" dirty="0"/>
              <a:t>)</a:t>
            </a:r>
          </a:p>
          <a:p>
            <a:pPr lvl="2">
              <a:spcBef>
                <a:spcPts val="600"/>
              </a:spcBef>
            </a:pPr>
            <a:r>
              <a:rPr lang="fr-FR" dirty="0" err="1"/>
              <a:t>Behavior</a:t>
            </a:r>
            <a:r>
              <a:rPr lang="fr-FR" dirty="0"/>
              <a:t>, </a:t>
            </a:r>
            <a:r>
              <a:rPr lang="fr-FR" dirty="0" err="1"/>
              <a:t>Async</a:t>
            </a:r>
            <a:r>
              <a:rPr lang="fr-FR" dirty="0"/>
              <a:t>, Replay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Observer</a:t>
            </a:r>
          </a:p>
          <a:p>
            <a:pPr lvl="2">
              <a:spcBef>
                <a:spcPts val="600"/>
              </a:spcBef>
            </a:pPr>
            <a:r>
              <a:rPr lang="fr-FR" dirty="0"/>
              <a:t>Next(), </a:t>
            </a:r>
            <a:r>
              <a:rPr lang="fr-FR" dirty="0" err="1"/>
              <a:t>error</a:t>
            </a:r>
            <a:r>
              <a:rPr lang="fr-FR" dirty="0"/>
              <a:t>(), </a:t>
            </a:r>
            <a:r>
              <a:rPr lang="fr-FR" dirty="0" err="1"/>
              <a:t>complete</a:t>
            </a:r>
            <a:r>
              <a:rPr lang="fr-FR" dirty="0"/>
              <a:t>()</a:t>
            </a:r>
          </a:p>
          <a:p>
            <a:pPr lvl="1">
              <a:spcBef>
                <a:spcPts val="600"/>
              </a:spcBef>
            </a:pPr>
            <a:r>
              <a:rPr lang="fr-FR" dirty="0" err="1"/>
              <a:t>Subscription</a:t>
            </a:r>
            <a:r>
              <a:rPr lang="fr-FR" dirty="0"/>
              <a:t> (</a:t>
            </a:r>
            <a:r>
              <a:rPr lang="fr-FR" dirty="0" err="1"/>
              <a:t>rsult</a:t>
            </a:r>
            <a:r>
              <a:rPr lang="fr-FR" dirty="0"/>
              <a:t> of .</a:t>
            </a:r>
            <a:r>
              <a:rPr lang="fr-FR" dirty="0" err="1"/>
              <a:t>subscribe</a:t>
            </a:r>
            <a:r>
              <a:rPr lang="fr-FR" dirty="0"/>
              <a:t>())</a:t>
            </a:r>
          </a:p>
          <a:p>
            <a:pPr lvl="2">
              <a:spcBef>
                <a:spcPts val="600"/>
              </a:spcBef>
            </a:pPr>
            <a:r>
              <a:rPr lang="fr-FR" dirty="0" err="1"/>
              <a:t>Finalize</a:t>
            </a:r>
            <a:r>
              <a:rPr lang="fr-FR" dirty="0"/>
              <a:t>(), </a:t>
            </a:r>
            <a:r>
              <a:rPr lang="fr-FR" dirty="0" err="1"/>
              <a:t>subscribe</a:t>
            </a:r>
            <a:r>
              <a:rPr lang="fr-FR" dirty="0"/>
              <a:t>()</a:t>
            </a:r>
          </a:p>
          <a:p>
            <a:pPr lvl="1">
              <a:spcBef>
                <a:spcPts val="600"/>
              </a:spcBef>
            </a:pPr>
            <a:r>
              <a:rPr lang="fr-FR" dirty="0" err="1"/>
              <a:t>Operator</a:t>
            </a:r>
            <a:endParaRPr lang="fr-FR" dirty="0"/>
          </a:p>
          <a:p>
            <a:pPr lvl="2">
              <a:spcBef>
                <a:spcPts val="600"/>
              </a:spcBef>
            </a:pPr>
            <a:r>
              <a:rPr lang="fr-FR" dirty="0" err="1"/>
              <a:t>tap</a:t>
            </a:r>
            <a:r>
              <a:rPr lang="fr-FR" dirty="0"/>
              <a:t>, .</a:t>
            </a:r>
            <a:r>
              <a:rPr lang="fr-FR" dirty="0" err="1"/>
              <a:t>map</a:t>
            </a:r>
            <a:r>
              <a:rPr lang="fr-FR" dirty="0"/>
              <a:t>, </a:t>
            </a:r>
            <a:r>
              <a:rPr lang="fr-FR" dirty="0" err="1"/>
              <a:t>filter</a:t>
            </a:r>
            <a:r>
              <a:rPr lang="fr-FR" dirty="0"/>
              <a:t>, of, first</a:t>
            </a:r>
          </a:p>
          <a:p>
            <a:pPr lvl="2">
              <a:spcBef>
                <a:spcPts val="600"/>
              </a:spcBef>
            </a:pPr>
            <a:r>
              <a:rPr lang="fr-FR" dirty="0" err="1"/>
              <a:t>switchMap</a:t>
            </a:r>
            <a:r>
              <a:rPr lang="fr-FR" dirty="0"/>
              <a:t>, </a:t>
            </a:r>
            <a:r>
              <a:rPr lang="fr-FR" dirty="0" err="1"/>
              <a:t>exhaustMap</a:t>
            </a:r>
            <a:r>
              <a:rPr lang="fr-FR" dirty="0"/>
              <a:t>,</a:t>
            </a:r>
          </a:p>
          <a:p>
            <a:pPr lvl="2">
              <a:spcBef>
                <a:spcPts val="600"/>
              </a:spcBef>
            </a:pPr>
            <a:r>
              <a:rPr lang="fr-FR" dirty="0"/>
              <a:t>of(), first(), </a:t>
            </a:r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399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 err="1"/>
              <a:t>Implement</a:t>
            </a:r>
            <a:r>
              <a:rPr lang="fr-FR" dirty="0"/>
              <a:t> </a:t>
            </a:r>
            <a:r>
              <a:rPr lang="fr-FR" dirty="0" err="1"/>
              <a:t>Redux</a:t>
            </a:r>
            <a:r>
              <a:rPr lang="fr-FR" dirty="0"/>
              <a:t> Pattern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RxJS</a:t>
            </a:r>
            <a:r>
              <a:rPr lang="fr-FR" dirty="0"/>
              <a:t>, </a:t>
            </a:r>
            <a:r>
              <a:rPr lang="fr-FR" dirty="0" err="1"/>
              <a:t>Designed</a:t>
            </a:r>
            <a:r>
              <a:rPr lang="fr-FR" dirty="0"/>
              <a:t> for Angular</a:t>
            </a:r>
          </a:p>
          <a:p>
            <a:pPr marL="365760" lvl="1" indent="-274320">
              <a:spcBef>
                <a:spcPts val="0"/>
              </a:spcBef>
            </a:pPr>
            <a:endParaRPr lang="fr-FR" dirty="0"/>
          </a:p>
          <a:p>
            <a:pPr marL="365760" lvl="1" indent="-274320">
              <a:spcBef>
                <a:spcPts val="0"/>
              </a:spcBef>
            </a:pPr>
            <a:r>
              <a:rPr lang="fr-FR" dirty="0"/>
              <a:t>Store | State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/>
              <a:t>Action | Reducer | Selector | Effect, 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/>
              <a:t>Entity | Adapter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/>
              <a:t>Router-store | Store-</a:t>
            </a:r>
            <a:r>
              <a:rPr lang="fr-FR" dirty="0" err="1"/>
              <a:t>devtools</a:t>
            </a:r>
            <a:endParaRPr lang="fr-FR" dirty="0"/>
          </a:p>
          <a:p>
            <a:pPr lvl="1">
              <a:spcBef>
                <a:spcPts val="600"/>
              </a:spcBef>
            </a:pPr>
            <a:endParaRPr lang="fr-FR" dirty="0"/>
          </a:p>
          <a:p>
            <a:pPr marL="365760" lvl="1" indent="-274320" fontAlgn="base">
              <a:spcBef>
                <a:spcPts val="0"/>
              </a:spcBef>
            </a:pPr>
            <a:r>
              <a:rPr lang="en-GB" dirty="0"/>
              <a:t>Actions. unique event send by Service &amp; Component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dirty="0"/>
              <a:t>Reducer. function apply during state change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dirty="0"/>
              <a:t>Selectors. to select state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dirty="0"/>
              <a:t>Effects. interaction with external </a:t>
            </a:r>
            <a:r>
              <a:rPr lang="en-GB" dirty="0" err="1"/>
              <a:t>src</a:t>
            </a:r>
            <a:endParaRPr lang="en-GB" dirty="0"/>
          </a:p>
          <a:p>
            <a:pPr lvl="1">
              <a:spcBef>
                <a:spcPts val="600"/>
              </a:spcBef>
            </a:pPr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Reactive</a:t>
            </a:r>
            <a:r>
              <a:rPr lang="fr-FR" dirty="0"/>
              <a:t> - </a:t>
            </a:r>
            <a:r>
              <a:rPr lang="fr-FR" dirty="0" err="1"/>
              <a:t>RxJS</a:t>
            </a:r>
            <a:r>
              <a:rPr lang="fr-FR" dirty="0"/>
              <a:t> | NgRx</a:t>
            </a:r>
          </a:p>
        </p:txBody>
      </p:sp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13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Ngrx.Effects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25" y="2448231"/>
            <a:ext cx="5266962" cy="306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36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Web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15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876726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Concept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Element</a:t>
            </a:r>
            <a:r>
              <a:rPr lang="fr-FR" sz="1600" b="0" dirty="0"/>
              <a:t>. &lt;balise&gt;&lt;/balise&gt;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Attribute</a:t>
            </a:r>
            <a:r>
              <a:rPr lang="fr-FR" sz="1600" b="0" dirty="0"/>
              <a:t> / Value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DOM / Shadow DOM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119302"/>
            <a:ext cx="5144311" cy="2859300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Attribute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name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for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class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type</a:t>
            </a:r>
            <a:endParaRPr lang="en-US" sz="1600" b="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 err="1"/>
              <a:t>Element</a:t>
            </a:r>
            <a:endParaRPr lang="fr-FR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head</a:t>
            </a:r>
            <a:r>
              <a:rPr lang="fr-FR" sz="1600" b="0" dirty="0"/>
              <a:t>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&lt;body&gt;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&lt;a&gt;. Link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&lt;p&gt;. </a:t>
            </a:r>
            <a:r>
              <a:rPr lang="fr-FR" sz="1600" b="0" dirty="0" err="1"/>
              <a:t>paragraph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button</a:t>
            </a:r>
            <a:r>
              <a:rPr lang="fr-FR" sz="1600" b="0" dirty="0"/>
              <a:t>&gt;,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video</a:t>
            </a:r>
            <a:r>
              <a:rPr lang="fr-FR" sz="1600" b="0" dirty="0"/>
              <a:t>&gt;…</a:t>
            </a:r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09D25-9D35-4F9C-4BF5-54C73687F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A52EA32-577D-9313-6DA6-6B68581CC1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16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FCEE6CC-0A7A-8F1E-5B94-D502BE681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7422079-E2F4-2505-229A-50A59E32F8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B4729998-8BE4-B5E3-1120-A58D5027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CSS | JS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3F94EC6-77E4-A4A6-228F-E1262738F97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Variable, type, </a:t>
            </a:r>
            <a:r>
              <a:rPr lang="fr-FR" sz="1600" b="0" dirty="0" err="1"/>
              <a:t>enum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Function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Class, Object, Property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Cloner un objet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Interface &amp; Héritage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Public | Privé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Modifiers (readonly, </a:t>
            </a:r>
            <a:r>
              <a:rPr lang="fr-FR" sz="1600" b="0" dirty="0" err="1"/>
              <a:t>optionnal</a:t>
            </a:r>
            <a:r>
              <a:rPr lang="fr-FR" sz="1600" b="0" dirty="0"/>
              <a:t>…)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Decorator (~Annotation de classe)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…</a:t>
            </a:r>
          </a:p>
          <a:p>
            <a:pPr marL="0" indent="0" algn="ctr">
              <a:buNone/>
            </a:pPr>
            <a:endParaRPr lang="fr-FR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0B44D3-6E79-9D75-6D72-C082F9B7F70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4889102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CSS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Pseudo-</a:t>
            </a:r>
            <a:r>
              <a:rPr lang="en-US" sz="1600" b="0" dirty="0" err="1"/>
              <a:t>Elt</a:t>
            </a:r>
            <a:r>
              <a:rPr lang="en-US" sz="1600" b="0" dirty="0"/>
              <a:t> (:) | Pseudo-class (::)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Display.</a:t>
            </a:r>
            <a:r>
              <a:rPr lang="en-US" sz="1600" b="0" dirty="0"/>
              <a:t> inline, block, flex / grid…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Unity.</a:t>
            </a:r>
            <a:r>
              <a:rPr lang="en-US" sz="1600" b="0" dirty="0"/>
              <a:t> </a:t>
            </a:r>
            <a:r>
              <a:rPr lang="en-US" sz="1600" b="0" dirty="0" err="1"/>
              <a:t>px</a:t>
            </a:r>
            <a:r>
              <a:rPr lang="en-US" sz="1600" b="0" dirty="0"/>
              <a:t>, </a:t>
            </a:r>
            <a:r>
              <a:rPr lang="en-US" sz="1600" b="0" dirty="0" err="1"/>
              <a:t>em</a:t>
            </a:r>
            <a:r>
              <a:rPr lang="en-US" sz="1600" b="0" dirty="0"/>
              <a:t>, rem, %, </a:t>
            </a:r>
            <a:r>
              <a:rPr lang="en-US" sz="1600" b="0" dirty="0" err="1"/>
              <a:t>fr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Container.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sz="1200" dirty="0"/>
              <a:t>Flex. container / direction / wrap / grow…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b="1" dirty="0"/>
              <a:t>Grid.</a:t>
            </a:r>
          </a:p>
          <a:p>
            <a:pPr marL="360000" lvl="3" indent="-288000">
              <a:spcBef>
                <a:spcPts val="600"/>
              </a:spcBef>
            </a:pPr>
            <a:r>
              <a:rPr lang="en-US" dirty="0"/>
              <a:t>Position / margin / padding…</a:t>
            </a:r>
            <a:endParaRPr lang="en-GB" dirty="0"/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F5E89D06-39D0-15FF-41AC-1DBD77DD675F}"/>
              </a:ext>
            </a:extLst>
          </p:cNvPr>
          <p:cNvSpPr txBox="1">
            <a:spLocks/>
          </p:cNvSpPr>
          <p:nvPr/>
        </p:nvSpPr>
        <p:spPr>
          <a:xfrm>
            <a:off x="1005969" y="368375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Concept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Selector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Attribute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Classe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BF7FE0B1-9C08-AA13-D7D8-B69A4F94A5DF}"/>
              </a:ext>
            </a:extLst>
          </p:cNvPr>
          <p:cNvSpPr txBox="1">
            <a:spLocks/>
          </p:cNvSpPr>
          <p:nvPr/>
        </p:nvSpPr>
        <p:spPr>
          <a:xfrm>
            <a:off x="3698448" y="3595088"/>
            <a:ext cx="1630010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 err="1"/>
              <a:t>Préprocessor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en-GB" sz="1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sass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scss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less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stylus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9900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0D25277-FD26-BD87-D5C6-0474096AE5B1}"/>
              </a:ext>
            </a:extLst>
          </p:cNvPr>
          <p:cNvSpPr txBox="1">
            <a:spLocks/>
          </p:cNvSpPr>
          <p:nvPr/>
        </p:nvSpPr>
        <p:spPr>
          <a:xfrm>
            <a:off x="6136463" y="1092088"/>
            <a:ext cx="5144311" cy="1500984"/>
          </a:xfrm>
          <a:prstGeom prst="roundRect">
            <a:avLst>
              <a:gd name="adj" fmla="val 1303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Front.Css.Pre</a:t>
            </a:r>
            <a:r>
              <a:rPr lang="fr-FR" dirty="0"/>
              <a:t>-Processor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Scss,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Postcss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18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77544-974D-483E-8529-CFEBC71AD7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1" y="1089499"/>
            <a:ext cx="2288458" cy="3188588"/>
          </a:xfrm>
          <a:prstGeom prst="roundRect">
            <a:avLst>
              <a:gd name="adj" fmla="val 9819"/>
            </a:avLst>
          </a:prstGeom>
        </p:spPr>
        <p:txBody>
          <a:bodyPr/>
          <a:lstStyle/>
          <a:p>
            <a:pPr marL="72000" indent="0" algn="ctr">
              <a:spcBef>
                <a:spcPts val="600"/>
              </a:spcBef>
              <a:buNone/>
            </a:pPr>
            <a:r>
              <a:rPr lang="fr-FR" dirty="0"/>
              <a:t>Framework</a:t>
            </a:r>
            <a:endParaRPr lang="fr-FR" dirty="0">
              <a:hlinkClick r:id="rId6"/>
            </a:endParaRP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Angular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React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Vue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Node.Js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WebForms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Mvc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Blazor</a:t>
            </a:r>
            <a:endParaRPr lang="fr-FR" sz="2800" b="0" dirty="0">
              <a:solidFill>
                <a:schemeClr val="bg1">
                  <a:lumMod val="75000"/>
                </a:schemeClr>
              </a:solidFill>
              <a:highlight>
                <a:srgbClr val="FFFF00"/>
              </a:highlight>
            </a:endParaRP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Spring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E70A2B8-3345-04A2-1CE3-35872359CCB7}"/>
              </a:ext>
            </a:extLst>
          </p:cNvPr>
          <p:cNvSpPr txBox="1">
            <a:spLocks/>
          </p:cNvSpPr>
          <p:nvPr/>
        </p:nvSpPr>
        <p:spPr>
          <a:xfrm>
            <a:off x="3313471" y="1089500"/>
            <a:ext cx="2669040" cy="3188587"/>
          </a:xfrm>
          <a:prstGeom prst="roundRect">
            <a:avLst>
              <a:gd name="adj" fmla="val 111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Langage</a:t>
            </a:r>
            <a:endParaRPr lang="fr-FR" dirty="0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JS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Java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Kotlin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Groovy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C#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C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C++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Python</a:t>
            </a:r>
            <a:endParaRPr lang="fr-FR" b="0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0FBF0-D4C5-AEFA-E387-597A0657D16A}"/>
              </a:ext>
            </a:extLst>
          </p:cNvPr>
          <p:cNvSpPr txBox="1">
            <a:spLocks/>
          </p:cNvSpPr>
          <p:nvPr/>
        </p:nvSpPr>
        <p:spPr>
          <a:xfrm>
            <a:off x="6136463" y="2744125"/>
            <a:ext cx="5144311" cy="3188588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Ui.Components</a:t>
            </a:r>
            <a:endParaRPr lang="fr-FR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DevExtreme</a:t>
            </a:r>
            <a:r>
              <a:rPr lang="fr-FR"/>
              <a:t> / DevExpress </a:t>
            </a:r>
            <a:r>
              <a:rPr lang="fr-FR" b="0"/>
              <a:t>(~angular / material)</a:t>
            </a:r>
            <a:endParaRPr lang="fr-FR"/>
          </a:p>
          <a:p>
            <a:pPr marL="540000" lvl="2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800">
                <a:solidFill>
                  <a:schemeClr val="bg1">
                    <a:lumMod val="75000"/>
                  </a:schemeClr>
                </a:solidFill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NgxBootstrap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(bootstrap adapted for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angular)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Bootstrap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(impl ac class css)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Bulma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Syncfusion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Ionic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>
                <a:solidFill>
                  <a:schemeClr val="bg1">
                    <a:lumMod val="75000"/>
                  </a:schemeClr>
                </a:solidFill>
              </a:rPr>
              <a:t>Telerik Ui Blazor</a:t>
            </a:r>
            <a:endParaRPr lang="fr-FR" sz="2800" dirty="0">
              <a:highlight>
                <a:srgbClr val="FFFF00"/>
              </a:highlight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4CC378E-581A-B1DF-4780-196F6E4D962F}"/>
              </a:ext>
            </a:extLst>
          </p:cNvPr>
          <p:cNvSpPr txBox="1">
            <a:spLocks/>
          </p:cNvSpPr>
          <p:nvPr/>
        </p:nvSpPr>
        <p:spPr>
          <a:xfrm>
            <a:off x="838200" y="4431163"/>
            <a:ext cx="5144311" cy="1501549"/>
          </a:xfrm>
          <a:prstGeom prst="roundRect">
            <a:avLst>
              <a:gd name="adj" fmla="val 2105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Données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EntityFramework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Dapper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OrmLite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3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Angular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Overview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79" y="2444541"/>
            <a:ext cx="2542343" cy="560832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882935" y="1450635"/>
            <a:ext cx="1315690" cy="845441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3624349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Database, table, requête, donnée, index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Select, </a:t>
            </a:r>
            <a:r>
              <a:rPr lang="fr-FR" sz="1400" b="0" dirty="0" err="1"/>
              <a:t>From</a:t>
            </a:r>
            <a:r>
              <a:rPr lang="fr-FR" sz="1400" b="0" dirty="0"/>
              <a:t> </a:t>
            </a:r>
            <a:r>
              <a:rPr lang="fr-FR" sz="1400" b="0" dirty="0" err="1"/>
              <a:t>Where</a:t>
            </a:r>
            <a:r>
              <a:rPr lang="fr-FR" sz="1400" b="0" dirty="0"/>
              <a:t>, </a:t>
            </a:r>
            <a:r>
              <a:rPr lang="fr-FR" sz="1400" b="0" dirty="0" err="1"/>
              <a:t>Join</a:t>
            </a:r>
            <a:r>
              <a:rPr lang="fr-FR" sz="1400" b="0" dirty="0"/>
              <a:t> </a:t>
            </a:r>
            <a:r>
              <a:rPr lang="fr-FR" sz="1400" b="0" dirty="0" err="1"/>
              <a:t>OrderBy</a:t>
            </a:r>
            <a:endParaRPr lang="fr-FR" sz="1400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444541"/>
            <a:ext cx="2325615" cy="1903900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542343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8"/>
            <a:ext cx="2081631" cy="2486022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  <a:prstGeom prst="roundRect">
            <a:avLst>
              <a:gd name="adj" fmla="val 802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5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Stack Specific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Blazor</a:t>
            </a:r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005968" y="161409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465006"/>
            <a:ext cx="2158074" cy="2556389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465006"/>
            <a:ext cx="2701877" cy="854736"/>
          </a:xfrm>
          <a:prstGeom prst="roundRect">
            <a:avLst>
              <a:gd name="adj" fmla="val 1728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67399"/>
            <a:ext cx="2683130" cy="1553996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82077"/>
            <a:ext cx="5144311" cy="2395715"/>
          </a:xfrm>
          <a:prstGeom prst="roundRect">
            <a:avLst>
              <a:gd name="adj" fmla="val 82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6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3724312"/>
            <a:ext cx="5144311" cy="2359454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Modularity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Component (.html, .css, .ts)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Service.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Overview</a:t>
            </a:r>
            <a:endParaRPr lang="fr-FR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632AEE-A35D-9BCD-3CF9-6EA83565700F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437865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Infrastructure</a:t>
            </a:r>
            <a:endParaRPr lang="en-US" sz="1800" dirty="0">
              <a:solidFill>
                <a:schemeClr val="tx2"/>
              </a:solidFill>
            </a:endParaRPr>
          </a:p>
          <a:p>
            <a:pPr marL="365760" lvl="1" indent="-274320">
              <a:spcBef>
                <a:spcPts val="0"/>
              </a:spcBef>
            </a:pPr>
            <a:r>
              <a:rPr lang="en-US" dirty="0"/>
              <a:t>Http Client</a:t>
            </a:r>
          </a:p>
          <a:p>
            <a:pPr marL="365760" lvl="1" indent="-274320">
              <a:spcBef>
                <a:spcPts val="0"/>
              </a:spcBef>
            </a:pPr>
            <a:r>
              <a:rPr lang="en-US" dirty="0"/>
              <a:t>Http Interceptor</a:t>
            </a:r>
          </a:p>
          <a:p>
            <a:pPr marL="365760" lvl="1" indent="-274320">
              <a:spcBef>
                <a:spcPts val="0"/>
              </a:spcBef>
            </a:pPr>
            <a:r>
              <a:rPr lang="en-US" dirty="0"/>
              <a:t>Pipe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440E5D67-AEBB-E70D-B29B-53E86125DA50}"/>
              </a:ext>
            </a:extLst>
          </p:cNvPr>
          <p:cNvSpPr txBox="1">
            <a:spLocks/>
          </p:cNvSpPr>
          <p:nvPr/>
        </p:nvSpPr>
        <p:spPr>
          <a:xfrm>
            <a:off x="6135686" y="2674881"/>
            <a:ext cx="5144311" cy="3408885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 err="1"/>
              <a:t>Features</a:t>
            </a:r>
            <a:endParaRPr lang="fr-FR" dirty="0"/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 (</a:t>
            </a:r>
            <a:r>
              <a:rPr lang="en-US" sz="1600" dirty="0"/>
              <a:t>Pour PWA !)</a:t>
            </a: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  <a:endParaRPr lang="en-US" sz="16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SSR (Angular Universal Old.)</a:t>
            </a:r>
          </a:p>
          <a:p>
            <a:pPr>
              <a:spcBef>
                <a:spcPts val="0"/>
              </a:spcBef>
            </a:pPr>
            <a:r>
              <a:rPr lang="fr-FR" sz="1800" dirty="0" err="1">
                <a:solidFill>
                  <a:schemeClr val="tx2"/>
                </a:solidFill>
              </a:rPr>
              <a:t>Resolvers</a:t>
            </a:r>
            <a:r>
              <a:rPr lang="fr-FR" sz="1800" dirty="0">
                <a:solidFill>
                  <a:schemeClr val="tx2"/>
                </a:solidFill>
              </a:rPr>
              <a:t>.</a:t>
            </a:r>
          </a:p>
          <a:p>
            <a:pPr>
              <a:spcBef>
                <a:spcPts val="0"/>
              </a:spcBef>
            </a:pPr>
            <a:r>
              <a:rPr lang="fr-FR" sz="1800" b="0" dirty="0" err="1">
                <a:solidFill>
                  <a:schemeClr val="tx2"/>
                </a:solidFill>
                <a:highlight>
                  <a:srgbClr val="FFFF00"/>
                </a:highlight>
              </a:rPr>
              <a:t>Signals</a:t>
            </a:r>
            <a:r>
              <a:rPr lang="fr-FR" sz="1800" b="0" dirty="0">
                <a:solidFill>
                  <a:schemeClr val="tx2"/>
                </a:solidFill>
                <a:highlight>
                  <a:srgbClr val="FFFF00"/>
                </a:highlight>
              </a:rPr>
              <a:t> (State </a:t>
            </a:r>
            <a:r>
              <a:rPr lang="fr-FR" sz="1800" b="0" dirty="0" err="1">
                <a:solidFill>
                  <a:schemeClr val="tx2"/>
                </a:solidFill>
                <a:highlight>
                  <a:srgbClr val="FFFF00"/>
                </a:highlight>
              </a:rPr>
              <a:t>Mngt</a:t>
            </a:r>
            <a:r>
              <a:rPr lang="fr-FR" sz="1800" b="0" dirty="0">
                <a:solidFill>
                  <a:schemeClr val="tx2"/>
                </a:solidFill>
                <a:highlight>
                  <a:srgbClr val="FFFF00"/>
                </a:highlight>
              </a:rPr>
              <a:t>)</a:t>
            </a:r>
          </a:p>
          <a:p>
            <a:pPr>
              <a:spcBef>
                <a:spcPts val="0"/>
              </a:spcBef>
            </a:pPr>
            <a:r>
              <a:rPr lang="fr-FR" sz="1800" b="0" dirty="0" err="1">
                <a:solidFill>
                  <a:schemeClr val="tx2"/>
                </a:solidFill>
                <a:highlight>
                  <a:srgbClr val="FFFF00"/>
                </a:highlight>
              </a:rPr>
              <a:t>Internationalization</a:t>
            </a:r>
            <a:r>
              <a:rPr lang="fr-FR" sz="1800" b="0" dirty="0">
                <a:solidFill>
                  <a:schemeClr val="tx2"/>
                </a:solidFill>
                <a:highlight>
                  <a:srgbClr val="FFFF00"/>
                </a:highlight>
              </a:rPr>
              <a:t> (i18n)</a:t>
            </a:r>
          </a:p>
          <a:p>
            <a:pPr marL="360000" lvl="1">
              <a:spcBef>
                <a:spcPts val="0"/>
              </a:spcBef>
            </a:pPr>
            <a:r>
              <a:rPr lang="en-US" dirty="0"/>
              <a:t>Router</a:t>
            </a:r>
            <a:endParaRPr lang="fr-FR" dirty="0"/>
          </a:p>
          <a:p>
            <a:pPr marL="360000" lvl="1">
              <a:spcBef>
                <a:spcPts val="0"/>
              </a:spcBef>
            </a:pPr>
            <a:r>
              <a:rPr lang="en-US" dirty="0"/>
              <a:t>Directive</a:t>
            </a:r>
            <a:endParaRPr lang="fr-FR" dirty="0"/>
          </a:p>
          <a:p>
            <a:pPr marL="360000" lvl="1">
              <a:spcBef>
                <a:spcPts val="0"/>
              </a:spcBef>
            </a:pPr>
            <a:r>
              <a:rPr lang="fr-FR" dirty="0"/>
              <a:t>Guard</a:t>
            </a:r>
          </a:p>
          <a:p>
            <a:pPr marL="360000" lvl="1">
              <a:spcBef>
                <a:spcPts val="0"/>
              </a:spcBef>
            </a:pPr>
            <a:r>
              <a:rPr lang="fr-FR" dirty="0"/>
              <a:t>Pipe</a:t>
            </a:r>
          </a:p>
          <a:p>
            <a:pPr>
              <a:spcBef>
                <a:spcPts val="0"/>
              </a:spcBef>
            </a:pPr>
            <a:endParaRPr lang="fr-FR" sz="1600" b="0" dirty="0">
              <a:highlight>
                <a:srgbClr val="FFFF00"/>
              </a:highlight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2" name="Espace réservé du texte 8">
            <a:extLst>
              <a:ext uri="{FF2B5EF4-FFF2-40B4-BE49-F238E27FC236}">
                <a16:creationId xmlns:a16="http://schemas.microsoft.com/office/drawing/2014/main" id="{81D3F34D-9ED1-DC63-13B9-78FF79E224BE}"/>
              </a:ext>
            </a:extLst>
          </p:cNvPr>
          <p:cNvSpPr txBox="1">
            <a:spLocks/>
          </p:cNvSpPr>
          <p:nvPr/>
        </p:nvSpPr>
        <p:spPr>
          <a:xfrm>
            <a:off x="837426" y="1084414"/>
            <a:ext cx="5145086" cy="2491906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err="1"/>
              <a:t>Presentation</a:t>
            </a:r>
            <a:endParaRPr lang="fr-FR" dirty="0"/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Based on ‘HTML, CSS &amp; TS’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Single Page Application (SPA) Framework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A collection of JS modules (So use : node, </a:t>
            </a:r>
            <a:r>
              <a:rPr lang="en-GB" sz="1600" b="0" dirty="0" err="1"/>
              <a:t>npm</a:t>
            </a:r>
            <a:r>
              <a:rPr lang="en-GB" sz="1600" b="0" dirty="0"/>
              <a:t>)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Adapted for “Web mobile &amp; desktop, native mobile &amp; desktop”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Implement “Inversion of Control” via “DI”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 err="1"/>
              <a:t>Versionné</a:t>
            </a:r>
            <a:r>
              <a:rPr lang="en-GB" sz="1600" b="0" dirty="0"/>
              <a:t> ! (Last. 19)</a:t>
            </a: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11FB7-00E3-49E5-1EDD-D96B19C6B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BA2B3C4-A475-1ADE-344E-044B9616C6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6FF39F4-1FE1-886F-95EE-ADC9F9A81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42F43AA-0546-2240-BBA5-682E4967292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1585383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Module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Lazy loading (Warn : != JS module = every </a:t>
            </a:r>
            <a:r>
              <a:rPr lang="en-GB" sz="1600" b="0" dirty="0" err="1"/>
              <a:t>js</a:t>
            </a:r>
            <a:r>
              <a:rPr lang="en-GB" sz="1600" b="0" dirty="0"/>
              <a:t> file)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Ex : root module, Router, </a:t>
            </a:r>
            <a:r>
              <a:rPr lang="en-GB" sz="1600" b="0" dirty="0" err="1"/>
              <a:t>FormsModule</a:t>
            </a:r>
            <a:r>
              <a:rPr lang="en-GB" sz="1600" b="0" dirty="0"/>
              <a:t> 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Metadata : imports (module), providers, declaration, exports, bootstrap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B03B700-4BE7-A4C3-FE8F-A3D969739F7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E62E66CA-F7F9-1BE2-953E-CCA8D8706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BCE4E3-001A-7F71-DA5E-F20D00949E08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207135"/>
          </a:xfrm>
          <a:prstGeom prst="roundRect">
            <a:avLst>
              <a:gd name="adj" fmla="val 171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Directive</a:t>
            </a:r>
            <a:endParaRPr lang="en-US" sz="1600" b="0" dirty="0"/>
          </a:p>
          <a:p>
            <a:pPr marL="365760" lvl="1" indent="-274320">
              <a:spcBef>
                <a:spcPts val="0"/>
              </a:spcBef>
            </a:pPr>
            <a:r>
              <a:rPr lang="en-GB" sz="1600" dirty="0"/>
              <a:t>Type.</a:t>
            </a:r>
            <a:r>
              <a:rPr lang="en-GB" sz="1600" b="0" dirty="0"/>
              <a:t> Component, Attribute, Structural</a:t>
            </a:r>
          </a:p>
          <a:p>
            <a:pPr marL="365760" lvl="1" indent="-274320">
              <a:spcBef>
                <a:spcPts val="0"/>
              </a:spcBef>
            </a:pPr>
            <a:r>
              <a:rPr lang="en-GB" sz="1600" dirty="0"/>
              <a:t>Ex.</a:t>
            </a:r>
            <a:r>
              <a:rPr lang="en-GB" sz="1600" b="0" dirty="0"/>
              <a:t> </a:t>
            </a:r>
            <a:r>
              <a:rPr lang="en-GB" sz="1600" b="0" dirty="0" err="1"/>
              <a:t>ngModel</a:t>
            </a:r>
            <a:r>
              <a:rPr lang="en-GB" sz="1600" b="0" dirty="0"/>
              <a:t>, </a:t>
            </a:r>
            <a:r>
              <a:rPr lang="en-GB" sz="1600" b="0" dirty="0" err="1"/>
              <a:t>ngSwitch</a:t>
            </a:r>
            <a:r>
              <a:rPr lang="en-GB" sz="1600" b="0" dirty="0"/>
              <a:t>, </a:t>
            </a:r>
            <a:r>
              <a:rPr lang="en-GB" sz="1600" b="0" dirty="0" err="1"/>
              <a:t>ngStyle</a:t>
            </a:r>
            <a:r>
              <a:rPr lang="en-GB" sz="1600" b="0" dirty="0"/>
              <a:t>, </a:t>
            </a:r>
            <a:r>
              <a:rPr lang="en-GB" sz="1600" b="0" dirty="0" err="1"/>
              <a:t>ngClass</a:t>
            </a:r>
            <a:endParaRPr lang="en-GB" sz="1600" b="0" dirty="0">
              <a:solidFill>
                <a:schemeClr val="tx1"/>
              </a:solidFill>
            </a:endParaRPr>
          </a:p>
          <a:p>
            <a:pPr marL="365760" lvl="1" indent="-274320">
              <a:spcBef>
                <a:spcPts val="0"/>
              </a:spcBef>
            </a:pPr>
            <a:r>
              <a:rPr lang="en-GB" sz="1800" b="1" i="0" u="sng" strike="noStrike" dirty="0" err="1">
                <a:solidFill>
                  <a:srgbClr val="660066"/>
                </a:solidFill>
                <a:effectLst/>
                <a:latin typeface="Roboto Mono" panose="020F0502020204030204" pitchFamily="49" charset="0"/>
                <a:hlinkClick r:id="rId2"/>
              </a:rPr>
              <a:t>ngFor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1" i="0" u="sng" strike="noStrike" dirty="0" err="1">
                <a:solidFill>
                  <a:srgbClr val="660066"/>
                </a:solidFill>
                <a:effectLst/>
                <a:latin typeface="Roboto Mono" panose="020F0502020204030204" pitchFamily="49" charset="0"/>
                <a:hlinkClick r:id="rId3"/>
              </a:rPr>
              <a:t>ngIf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endParaRPr lang="en-US" sz="1600" b="0" dirty="0"/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BB33D4CA-7C9D-D1BA-B797-945B327B3B77}"/>
              </a:ext>
            </a:extLst>
          </p:cNvPr>
          <p:cNvSpPr txBox="1">
            <a:spLocks/>
          </p:cNvSpPr>
          <p:nvPr/>
        </p:nvSpPr>
        <p:spPr>
          <a:xfrm>
            <a:off x="838200" y="2827957"/>
            <a:ext cx="5144311" cy="3150568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Component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Extend “Directive” :O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Metadata. CSS Selector, HTML </a:t>
            </a:r>
            <a:r>
              <a:rPr lang="en-GB" sz="1600" b="0" dirty="0" err="1"/>
              <a:t>tmplt</a:t>
            </a:r>
            <a:r>
              <a:rPr lang="en-GB" sz="1600" b="0" dirty="0"/>
              <a:t>, Providers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Lifecycle (</a:t>
            </a:r>
            <a:r>
              <a:rPr lang="en-GB" sz="1600" b="0" dirty="0" err="1"/>
              <a:t>init</a:t>
            </a:r>
            <a:r>
              <a:rPr lang="en-GB" sz="1600" b="0" dirty="0"/>
              <a:t>, destroy, changes…)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Pass data btw Component : @input, @output, </a:t>
            </a:r>
            <a:r>
              <a:rPr lang="en-GB" sz="1600" b="0" dirty="0" err="1"/>
              <a:t>EventEmitter</a:t>
            </a:r>
            <a:endParaRPr lang="en-GB" sz="1600" b="0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2E6F91D7-B2C7-1C0C-E1E5-0830A52D1986}"/>
              </a:ext>
            </a:extLst>
          </p:cNvPr>
          <p:cNvSpPr txBox="1">
            <a:spLocks/>
          </p:cNvSpPr>
          <p:nvPr/>
        </p:nvSpPr>
        <p:spPr>
          <a:xfrm>
            <a:off x="6135686" y="5039360"/>
            <a:ext cx="5144311" cy="970832"/>
          </a:xfrm>
          <a:prstGeom prst="roundRect">
            <a:avLst>
              <a:gd name="adj" fmla="val 1851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/>
              <a:t>Web Worker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600" b="0" dirty="0">
                <a:solidFill>
                  <a:schemeClr val="tx2"/>
                </a:solidFill>
              </a:rPr>
              <a:t>Handle App Perf (Code that allow to run heavy task in background)</a:t>
            </a:r>
            <a:endParaRPr lang="en-US" sz="1600" b="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ACC02CD2-819B-4FA4-5975-DB6EE26115BD}"/>
              </a:ext>
            </a:extLst>
          </p:cNvPr>
          <p:cNvSpPr txBox="1">
            <a:spLocks/>
          </p:cNvSpPr>
          <p:nvPr/>
        </p:nvSpPr>
        <p:spPr>
          <a:xfrm>
            <a:off x="6134910" y="2480382"/>
            <a:ext cx="5145087" cy="1360098"/>
          </a:xfrm>
          <a:prstGeom prst="roundRect">
            <a:avLst>
              <a:gd name="adj" fmla="val 171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Service</a:t>
            </a:r>
            <a:endParaRPr lang="en-US" sz="1600" b="0" dirty="0"/>
          </a:p>
          <a:p>
            <a:pPr marL="365760" lvl="1" indent="-274320">
              <a:spcBef>
                <a:spcPts val="0"/>
              </a:spcBef>
            </a:pPr>
            <a:r>
              <a:rPr lang="en-GB" sz="1600" b="0" dirty="0"/>
              <a:t>For data/logic not associated with a specific view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b="0" dirty="0"/>
              <a:t>Make any entity (class, compo…) a  Service : @Injectable()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b="0" dirty="0"/>
              <a:t>Provide the service </a:t>
            </a:r>
          </a:p>
        </p:txBody>
      </p:sp>
    </p:spTree>
    <p:extLst>
      <p:ext uri="{BB962C8B-B14F-4D97-AF65-F5344CB8AC3E}">
        <p14:creationId xmlns:p14="http://schemas.microsoft.com/office/powerpoint/2010/main" val="327658146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1486</TotalTime>
  <Words>1140</Words>
  <Application>Microsoft Office PowerPoint</Application>
  <PresentationFormat>Widescreen</PresentationFormat>
  <Paragraphs>340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Allumi Ptf</vt:lpstr>
      <vt:lpstr>Arial,Sans-Serif</vt:lpstr>
      <vt:lpstr>Arial</vt:lpstr>
      <vt:lpstr>Calibri</vt:lpstr>
      <vt:lpstr>Roboto Mono</vt:lpstr>
      <vt:lpstr>KGT_PPT_Theme_New</vt:lpstr>
      <vt:lpstr>Technology</vt:lpstr>
      <vt:lpstr>Sommaire</vt:lpstr>
      <vt:lpstr>.NET</vt:lpstr>
      <vt:lpstr>Overview</vt:lpstr>
      <vt:lpstr>Stack Specific</vt:lpstr>
      <vt:lpstr>References</vt:lpstr>
      <vt:lpstr>Angular</vt:lpstr>
      <vt:lpstr>Overview</vt:lpstr>
      <vt:lpstr>Concepts</vt:lpstr>
      <vt:lpstr>Version History</vt:lpstr>
      <vt:lpstr>Web Component</vt:lpstr>
      <vt:lpstr>Reactive - RxJS | NgRx</vt:lpstr>
      <vt:lpstr>Ngrx.Effects</vt:lpstr>
      <vt:lpstr>Web</vt:lpstr>
      <vt:lpstr>HTML </vt:lpstr>
      <vt:lpstr>CSS | JS </vt:lpstr>
      <vt:lpstr>PowerPoint Presentation</vt:lpstr>
      <vt:lpstr>Technologie Envisageables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898</cp:revision>
  <dcterms:created xsi:type="dcterms:W3CDTF">2021-05-30T21:09:19Z</dcterms:created>
  <dcterms:modified xsi:type="dcterms:W3CDTF">2025-03-23T23:32:26Z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